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A61015F-7CC6-4D0A-9D87-873EA4C304CC}"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5C68B11-C5A8-448C-8CE9-B1A273C79CFC}"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7616CA0-919D-4A49-9C8A-62FDFB3A5183}"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7/16/2018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85B7BA-D05B-43DF-A802-B8DBED8A57BB}"/>
              </a:ext>
            </a:extLst>
          </p:cNvPr>
          <p:cNvSpPr>
            <a:spLocks noGrp="1"/>
          </p:cNvSpPr>
          <p:nvPr>
            <p:ph type="ctrTitle"/>
          </p:nvPr>
        </p:nvSpPr>
        <p:spPr/>
        <p:txBody>
          <a:bodyPr>
            <a:normAutofit/>
          </a:bodyPr>
          <a:lstStyle/>
          <a:p>
            <a:r>
              <a:rPr lang="pl-PL" sz="2400" b="1" dirty="0">
                <a:solidFill>
                  <a:srgbClr val="FFFF00"/>
                </a:solidFill>
              </a:rPr>
              <a:t>Wady rozwojowe narządu rodnego</a:t>
            </a:r>
            <a:br>
              <a:rPr lang="pl-PL" sz="1600" b="1" dirty="0"/>
            </a:br>
            <a:endParaRPr lang="pl-PL" sz="1600" dirty="0"/>
          </a:p>
        </p:txBody>
      </p:sp>
    </p:spTree>
    <p:extLst>
      <p:ext uri="{BB962C8B-B14F-4D97-AF65-F5344CB8AC3E}">
        <p14:creationId xmlns:p14="http://schemas.microsoft.com/office/powerpoint/2010/main" val="98026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4C3DD0A-AC3D-46A5-AD7E-2FCE28F81184}"/>
              </a:ext>
            </a:extLst>
          </p:cNvPr>
          <p:cNvSpPr/>
          <p:nvPr/>
        </p:nvSpPr>
        <p:spPr>
          <a:xfrm>
            <a:off x="553674" y="1187084"/>
            <a:ext cx="10737908" cy="4247317"/>
          </a:xfrm>
          <a:prstGeom prst="rect">
            <a:avLst/>
          </a:prstGeom>
        </p:spPr>
        <p:txBody>
          <a:bodyPr wrap="square">
            <a:spAutoFit/>
          </a:bodyPr>
          <a:lstStyle/>
          <a:p>
            <a:r>
              <a:rPr lang="pl-PL" b="1" dirty="0"/>
              <a:t>Postępowanie</a:t>
            </a:r>
          </a:p>
          <a:p>
            <a:r>
              <a:rPr lang="pl-PL" dirty="0"/>
              <a:t>Brak macicy i pochwy (nawet jego uchyłku, który najczęściej można powiększyć, wydłużyć czy też „wypracować” w miarę prób współżycia) może uniemożliwić inicjację seksualną. Zaleca się operacyjne wytworzenie pochwy. Jeszcze kilka, kilkanaście lat temu operacja ta polegała albo na wytworzeniu kanału od przedsionka pochwy do jamy otrzewnej, tj. połączeniu szwami błony śluzowej przedsionka pochwy z otrzewną i zamknięciu jamy otrzewnej na wysokości zatoki Douglasa (w Polsce była chyba wykonywana najczęściej – metoda Głowińskiego). Do wytworzenia sztucznej pochwy z dużym sukcesem wykorzystywana była też ściana pęcherza moczowego (metoda profesora Krzeskiego). Dziś najczęściej stosowana jest metoda Vechettiego, polegająca na wciąganiu od przedsionka pochwy do jamy otrzewnowej kulki, pociąganej za nitki przeprowadzone w przestrzeni pozaotrzewnowej – od zachyłka pęcherzowo-odbytniczego, przez przestrzeń zapęcherzową, do przedniej ściany powłok jamy brzusznej. Operację tę można wykonać techniką otwartej laparotomii lub za pomocą laparoskopii. Kulkę założoną do przedsionka pochwy podciąga się (w warunkach ciągłego znieczulenia zewnątrzoponowego) przez kilka dni, tak by wytworzona pochwa osiągnęła 10-12 cm. Po usunięciu kulek pochwa może się skrócić o 2-3 cm; utrzymanie jej należytej długości zależy od regularnego współżycia płciowego lub ćwiczeń z wykorzystaniem fantomów prącia.</a:t>
            </a:r>
          </a:p>
        </p:txBody>
      </p:sp>
    </p:spTree>
    <p:extLst>
      <p:ext uri="{BB962C8B-B14F-4D97-AF65-F5344CB8AC3E}">
        <p14:creationId xmlns:p14="http://schemas.microsoft.com/office/powerpoint/2010/main" val="408046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458F7F3-6AF7-4B4D-9362-862A23F27F92}"/>
              </a:ext>
            </a:extLst>
          </p:cNvPr>
          <p:cNvSpPr/>
          <p:nvPr/>
        </p:nvSpPr>
        <p:spPr>
          <a:xfrm>
            <a:off x="1082179" y="2274838"/>
            <a:ext cx="9815119" cy="1754326"/>
          </a:xfrm>
          <a:prstGeom prst="rect">
            <a:avLst/>
          </a:prstGeom>
        </p:spPr>
        <p:txBody>
          <a:bodyPr wrap="square">
            <a:spAutoFit/>
          </a:bodyPr>
          <a:lstStyle/>
          <a:p>
            <a:r>
              <a:rPr lang="pl-PL" b="1" dirty="0"/>
              <a:t>Zarośnięcie błony dziewiczej</a:t>
            </a:r>
          </a:p>
          <a:p>
            <a:r>
              <a:rPr lang="pl-PL" dirty="0"/>
              <a:t>Jest jedną z najczęstszych wad rozwojowych narządu rodnego. Wada ta daje jednak objawy tak wcześnie i są one tak typowe (okresowe bóle brzucha w rytmie miesiączek, brak krwawienia miesiączkowego, uwypuklenie zasinionej błony dziewiczej), że rozpoznanie stawiane jest w okresie pokwitania, leczenie polegające na nacięciu błony dziewiczej definitywnie kończy problem, z reguły bez odległych konsekwencji.</a:t>
            </a:r>
          </a:p>
        </p:txBody>
      </p:sp>
    </p:spTree>
    <p:extLst>
      <p:ext uri="{BB962C8B-B14F-4D97-AF65-F5344CB8AC3E}">
        <p14:creationId xmlns:p14="http://schemas.microsoft.com/office/powerpoint/2010/main" val="377668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64C078F-FCD8-468E-A2F7-9A822BA2D005}"/>
              </a:ext>
            </a:extLst>
          </p:cNvPr>
          <p:cNvSpPr/>
          <p:nvPr/>
        </p:nvSpPr>
        <p:spPr>
          <a:xfrm>
            <a:off x="815130" y="1623961"/>
            <a:ext cx="10561739" cy="2862322"/>
          </a:xfrm>
          <a:prstGeom prst="rect">
            <a:avLst/>
          </a:prstGeom>
        </p:spPr>
        <p:txBody>
          <a:bodyPr wrap="square">
            <a:spAutoFit/>
          </a:bodyPr>
          <a:lstStyle/>
          <a:p>
            <a:r>
              <a:rPr lang="pl-PL" b="1" dirty="0"/>
              <a:t>Przegroda poprzeczna pochwy</a:t>
            </a:r>
          </a:p>
          <a:p>
            <a:r>
              <a:rPr lang="pl-PL" dirty="0"/>
              <a:t>Jest na szczęście rzadsza, ale trudniejsza do rozpoznania niż zarośnięcie błony dziewiczej. Objawy są podobne, ale przedsionek pochwy jest prawidłowy, a drożność dolnej części pochwy zachowana. Rozpoznanie stawia się najczęściej na podstawie badania ultrasonograficznego. Leczenie operacyjne polega na usunięciu zrostu łączącego przednią i tylną ścianę pochwy (niekiedy tak masywnego, że zwęża światło pochwy i utrudnia współżycie).</a:t>
            </a:r>
          </a:p>
          <a:p>
            <a:r>
              <a:rPr lang="pl-PL" dirty="0"/>
              <a:t>Podobny obraz kliniczny może być także konsekwencją pozostawienia w pochwie w dzieciństwie ciała obcego, dookoła którego tworzy się lity zrost zamykający częściowo lub całkowicie górną część pochwy. Bardzo rzadką wadą rozwojową jest wrodzone zarośnięcie kanału szyjki macicy. Czynne endometrium przy zarośniętym kanale szyjki prowadzi do powstania </a:t>
            </a:r>
            <a:r>
              <a:rPr lang="pl-PL" dirty="0" err="1"/>
              <a:t>hematometry</a:t>
            </a:r>
            <a:r>
              <a:rPr lang="pl-PL" dirty="0"/>
              <a:t> z wszelkimi jej odległymi konsekwencjami.</a:t>
            </a:r>
          </a:p>
        </p:txBody>
      </p:sp>
    </p:spTree>
    <p:extLst>
      <p:ext uri="{BB962C8B-B14F-4D97-AF65-F5344CB8AC3E}">
        <p14:creationId xmlns:p14="http://schemas.microsoft.com/office/powerpoint/2010/main" val="253799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3F453FC-1FF6-4162-9C7A-C1ACA6440B8E}"/>
              </a:ext>
            </a:extLst>
          </p:cNvPr>
          <p:cNvSpPr/>
          <p:nvPr/>
        </p:nvSpPr>
        <p:spPr>
          <a:xfrm>
            <a:off x="746620" y="1166843"/>
            <a:ext cx="10771464" cy="3139321"/>
          </a:xfrm>
          <a:prstGeom prst="rect">
            <a:avLst/>
          </a:prstGeom>
        </p:spPr>
        <p:txBody>
          <a:bodyPr wrap="square">
            <a:spAutoFit/>
          </a:bodyPr>
          <a:lstStyle/>
          <a:p>
            <a:r>
              <a:rPr lang="pl-PL" b="1" dirty="0"/>
              <a:t>Duplikacje narządu rodnego</a:t>
            </a:r>
          </a:p>
          <a:p>
            <a:r>
              <a:rPr lang="pl-PL" b="1" dirty="0"/>
              <a:t>Zdwojenie macicy</a:t>
            </a:r>
          </a:p>
          <a:p>
            <a:r>
              <a:rPr lang="pl-PL" dirty="0"/>
              <a:t>Macica dwurożna, macica podwójna, macica z przegrodą mogą być przyczyną problemów z donoszeniem ciąży, ale nie mają większego znaczenia dla czynności hormonalnej gonad.</a:t>
            </a:r>
          </a:p>
          <a:p>
            <a:r>
              <a:rPr lang="pl-PL" b="1" dirty="0"/>
              <a:t>Zdwojenie pochwy</a:t>
            </a:r>
          </a:p>
          <a:p>
            <a:r>
              <a:rPr lang="pl-PL" dirty="0"/>
              <a:t>Przegroda pochwy – podłużne pasmo łączące przednią i tylną ścianę pochwy – może być przyczyną dolegliwości przy współżyciu. Jeżeli pasmo to dochodzi do szczytu pochwy, wada zawsze kojarzy się z obecnością dwu szyjek macicy, a najczęściej także dwu trzonów. Zmiana ta może dzielić całą pochwę na dwie lub tylko jej odcinek. Jeżeli przegroda podłużna pochwy przeszkadza przy współżyciu, wystarczy ją przeciąć. Dolegliwości takie stosunkowo często zgłaszają kobiety z częściową przegrodą dolnego odcinka pochwy. Najczęściej jednak jest ona usuwana lub pęka w trakcie porodu.</a:t>
            </a:r>
          </a:p>
        </p:txBody>
      </p:sp>
    </p:spTree>
    <p:extLst>
      <p:ext uri="{BB962C8B-B14F-4D97-AF65-F5344CB8AC3E}">
        <p14:creationId xmlns:p14="http://schemas.microsoft.com/office/powerpoint/2010/main" val="241566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A7D9FFC-3CDE-4ADB-9431-1EF8B84AAF5C}"/>
              </a:ext>
            </a:extLst>
          </p:cNvPr>
          <p:cNvSpPr/>
          <p:nvPr/>
        </p:nvSpPr>
        <p:spPr>
          <a:xfrm>
            <a:off x="981512" y="1443841"/>
            <a:ext cx="10452682" cy="2308324"/>
          </a:xfrm>
          <a:prstGeom prst="rect">
            <a:avLst/>
          </a:prstGeom>
        </p:spPr>
        <p:txBody>
          <a:bodyPr wrap="square">
            <a:spAutoFit/>
          </a:bodyPr>
          <a:lstStyle/>
          <a:p>
            <a:r>
              <a:rPr lang="pl-PL" b="1" dirty="0"/>
              <a:t>Duplikacja macicy z duplikacją pochwy i niedrożnością jednej z pochew</a:t>
            </a:r>
          </a:p>
          <a:p>
            <a:r>
              <a:rPr lang="pl-PL" dirty="0"/>
              <a:t>Wada ta jest wbrew pozorom niezbyt rzadka, za to dość trudna do rozpoznania. Może dawać silne dolegliwości o typie </a:t>
            </a:r>
            <a:r>
              <a:rPr lang="pl-PL" dirty="0" err="1"/>
              <a:t>dysmenorrhea</a:t>
            </a:r>
            <a:r>
              <a:rPr lang="pl-PL" dirty="0"/>
              <a:t> (bolesne miesiączki), prowadzić do </a:t>
            </a:r>
            <a:r>
              <a:rPr lang="pl-PL" dirty="0" err="1"/>
              <a:t>endometriozy</a:t>
            </a:r>
            <a:r>
              <a:rPr lang="pl-PL" dirty="0"/>
              <a:t> i w konsekwencji ograniczenia płodności. Występują zwykłe krwawienia miesiączkowe z jednej macicy, natomiast w zarośniętej pochwie gromadzi się krew miesiączkowa z drugiej macicy, tworząc torbiel leżącą na bocznej ścianie pochwy, z której krew przez jamę macicy cofa się do jamy otrzewnej, prowadząc z reguły do zaawansowanych zmian </a:t>
            </a:r>
            <a:r>
              <a:rPr lang="pl-PL" dirty="0" err="1"/>
              <a:t>endometrialnych</a:t>
            </a:r>
            <a:r>
              <a:rPr lang="pl-PL" dirty="0"/>
              <a:t>. Zmiany te są przyczyną bólu i niepłodności. Leczenie polega na przecięciu bocznej ściany i udrożnieniu zarośniętej pochwy.</a:t>
            </a:r>
          </a:p>
        </p:txBody>
      </p:sp>
    </p:spTree>
    <p:extLst>
      <p:ext uri="{BB962C8B-B14F-4D97-AF65-F5344CB8AC3E}">
        <p14:creationId xmlns:p14="http://schemas.microsoft.com/office/powerpoint/2010/main" val="181656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C72E485-1B53-49FF-B9E0-E90EF2AC11AA}"/>
              </a:ext>
            </a:extLst>
          </p:cNvPr>
          <p:cNvSpPr/>
          <p:nvPr/>
        </p:nvSpPr>
        <p:spPr>
          <a:xfrm>
            <a:off x="755009" y="2136339"/>
            <a:ext cx="9890620" cy="1754326"/>
          </a:xfrm>
          <a:prstGeom prst="rect">
            <a:avLst/>
          </a:prstGeom>
        </p:spPr>
        <p:txBody>
          <a:bodyPr wrap="square">
            <a:spAutoFit/>
          </a:bodyPr>
          <a:lstStyle/>
          <a:p>
            <a:r>
              <a:rPr lang="pl-PL" b="1" dirty="0"/>
              <a:t>Czynny róg szczątkowy macicy</a:t>
            </a:r>
          </a:p>
          <a:p>
            <a:r>
              <a:rPr lang="pl-PL" dirty="0"/>
              <a:t>Czynny róg szczątkowy (czyli róg zawierający endometrium, niekomunikujący się z drugim rogiem ani z kanałem szyjki macicy) może dawać podobne objawy i powikłania jak omówiona wyżej wada. Rozpoznanie jest dość trudne, opiera się na diagnostyce ultrasonograficznej, </a:t>
            </a:r>
            <a:r>
              <a:rPr lang="pl-PL" dirty="0" err="1"/>
              <a:t>histerosalpingografii</a:t>
            </a:r>
            <a:r>
              <a:rPr lang="pl-PL" dirty="0"/>
              <a:t>, niekiedy laparoskopii. Leczenie polega albo na usunięciu rogu szczątkowego, albo (jeżeli jest odpowiednio duży) na operacyjnym jego połączeniu z drugim r</a:t>
            </a:r>
          </a:p>
        </p:txBody>
      </p:sp>
    </p:spTree>
    <p:extLst>
      <p:ext uri="{BB962C8B-B14F-4D97-AF65-F5344CB8AC3E}">
        <p14:creationId xmlns:p14="http://schemas.microsoft.com/office/powerpoint/2010/main" val="93761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81600FA-919C-4F35-A259-BED734772B3B}"/>
              </a:ext>
            </a:extLst>
          </p:cNvPr>
          <p:cNvSpPr/>
          <p:nvPr/>
        </p:nvSpPr>
        <p:spPr>
          <a:xfrm>
            <a:off x="3048000" y="3105835"/>
            <a:ext cx="6096000" cy="646331"/>
          </a:xfrm>
          <a:prstGeom prst="rect">
            <a:avLst/>
          </a:prstGeom>
        </p:spPr>
        <p:txBody>
          <a:bodyPr>
            <a:spAutoFit/>
          </a:bodyPr>
          <a:lstStyle/>
          <a:p>
            <a:r>
              <a:rPr lang="pl-PL" b="1" dirty="0"/>
              <a:t>Wady rozwojowe narządu rodnego</a:t>
            </a:r>
          </a:p>
          <a:p>
            <a:r>
              <a:rPr lang="pl-PL" dirty="0"/>
              <a:t>Romuald Dębski</a:t>
            </a:r>
          </a:p>
        </p:txBody>
      </p:sp>
    </p:spTree>
    <p:extLst>
      <p:ext uri="{BB962C8B-B14F-4D97-AF65-F5344CB8AC3E}">
        <p14:creationId xmlns:p14="http://schemas.microsoft.com/office/powerpoint/2010/main" val="18790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B060ED3-3723-48B9-864A-07BF960E0EB8}"/>
              </a:ext>
            </a:extLst>
          </p:cNvPr>
          <p:cNvSpPr/>
          <p:nvPr/>
        </p:nvSpPr>
        <p:spPr>
          <a:xfrm>
            <a:off x="1073791" y="881941"/>
            <a:ext cx="10167457" cy="3416320"/>
          </a:xfrm>
          <a:prstGeom prst="rect">
            <a:avLst/>
          </a:prstGeom>
        </p:spPr>
        <p:txBody>
          <a:bodyPr wrap="square">
            <a:spAutoFit/>
          </a:bodyPr>
          <a:lstStyle/>
          <a:p>
            <a:r>
              <a:rPr lang="pl-PL" sz="2400" dirty="0">
                <a:solidFill>
                  <a:srgbClr val="FFFF00"/>
                </a:solidFill>
              </a:rPr>
              <a:t>Embriogeneza narządów płciowych, bardzo ściśle powiązana z rozwojem układu moczowego, jest dość złożona i podatna na zaburzenia, dlatego wady tych narządów należą do częstszych anomalii rozwojowych.</a:t>
            </a:r>
          </a:p>
          <a:p>
            <a:r>
              <a:rPr lang="pl-PL" sz="2400" b="1" dirty="0">
                <a:solidFill>
                  <a:srgbClr val="FFFF00"/>
                </a:solidFill>
              </a:rPr>
              <a:t>Podział</a:t>
            </a:r>
          </a:p>
          <a:p>
            <a:r>
              <a:rPr lang="pl-PL" sz="2400" dirty="0">
                <a:solidFill>
                  <a:srgbClr val="FFFF00"/>
                </a:solidFill>
              </a:rPr>
              <a:t>Wyróżnia się:</a:t>
            </a:r>
          </a:p>
          <a:p>
            <a:pPr>
              <a:buFont typeface="Arial" panose="020B0604020202020204" pitchFamily="34" charset="0"/>
              <a:buChar char="•"/>
            </a:pPr>
            <a:r>
              <a:rPr lang="pl-PL" sz="2400" dirty="0">
                <a:solidFill>
                  <a:srgbClr val="FFFF00"/>
                </a:solidFill>
              </a:rPr>
              <a:t>brak poszczególnych narządów (agenezja jajników, jajowodów, macicy, brak szyjki macicy, pochwy)</a:t>
            </a:r>
          </a:p>
          <a:p>
            <a:pPr>
              <a:buFont typeface="Arial" panose="020B0604020202020204" pitchFamily="34" charset="0"/>
              <a:buChar char="•"/>
            </a:pPr>
            <a:r>
              <a:rPr lang="pl-PL" sz="2400" dirty="0">
                <a:solidFill>
                  <a:srgbClr val="FFFF00"/>
                </a:solidFill>
              </a:rPr>
              <a:t>nieprawidłowości ich budowy (dysgenezja gonad, wrodzony brak jamy macicy)</a:t>
            </a:r>
          </a:p>
          <a:p>
            <a:pPr>
              <a:buFont typeface="Arial" panose="020B0604020202020204" pitchFamily="34" charset="0"/>
              <a:buChar char="•"/>
            </a:pPr>
            <a:r>
              <a:rPr lang="pl-PL" sz="2400" dirty="0">
                <a:solidFill>
                  <a:srgbClr val="FFFF00"/>
                </a:solidFill>
              </a:rPr>
              <a:t>(najczęstsze) zaburzenia połączenia i drożności elementów narządów płciowych.</a:t>
            </a:r>
          </a:p>
        </p:txBody>
      </p:sp>
    </p:spTree>
    <p:extLst>
      <p:ext uri="{BB962C8B-B14F-4D97-AF65-F5344CB8AC3E}">
        <p14:creationId xmlns:p14="http://schemas.microsoft.com/office/powerpoint/2010/main" val="181261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7C468FBB-043A-4A8F-81AE-9ACE2FADC537}"/>
              </a:ext>
            </a:extLst>
          </p:cNvPr>
          <p:cNvSpPr/>
          <p:nvPr/>
        </p:nvSpPr>
        <p:spPr>
          <a:xfrm>
            <a:off x="989903" y="1082628"/>
            <a:ext cx="9479558" cy="3416320"/>
          </a:xfrm>
          <a:prstGeom prst="rect">
            <a:avLst/>
          </a:prstGeom>
        </p:spPr>
        <p:txBody>
          <a:bodyPr wrap="square">
            <a:spAutoFit/>
          </a:bodyPr>
          <a:lstStyle/>
          <a:p>
            <a:r>
              <a:rPr lang="pl-PL" dirty="0"/>
              <a:t>Ogólny mechanizm powstawania wad wrodzonych narządu rodnego</a:t>
            </a:r>
          </a:p>
          <a:p>
            <a:endParaRPr lang="pl-PL" dirty="0"/>
          </a:p>
          <a:p>
            <a:endParaRPr lang="pl-PL" dirty="0"/>
          </a:p>
          <a:p>
            <a:endParaRPr lang="pl-PL" dirty="0"/>
          </a:p>
          <a:p>
            <a:r>
              <a:rPr lang="pl-PL" dirty="0"/>
              <a:t>W okresie embriogenezy z dwóch zlewających się ze sobą przewodów przyśródnerczowych Müllera powstaje górna część kanału utworzonego z jajowodu, trzonu i szyjki macicy oraz górna część pochwy. Dolna część pochwy powstaje z pojedynczej zatoki moczowo-płciowej. Wraz z tymi strukturami rozwijają się i ulegają atrezji struktury pochodzące z przewodów śródnerczowych – Wolffa. Konsekwencją jest niezliczona ilość możliwych zaburzeń rozwoju poszczególnych fragmentów różnych narządów (w tym nieprawidłowej fuzji i zaburzeń drożności), poczynając od jajowodów, a na błonie dziewiczej kończąc . Pozostałości przewodów śródnerczowych to z reguły nieposiadające większego znaczenia klinicznego torbiele okołojajnikowe, torbiele przymacicz lub pochwy</a:t>
            </a:r>
          </a:p>
        </p:txBody>
      </p:sp>
    </p:spTree>
    <p:extLst>
      <p:ext uri="{BB962C8B-B14F-4D97-AF65-F5344CB8AC3E}">
        <p14:creationId xmlns:p14="http://schemas.microsoft.com/office/powerpoint/2010/main" val="188750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0AD9EC03-B7F9-4725-B54C-087AA33BD067}"/>
              </a:ext>
            </a:extLst>
          </p:cNvPr>
          <p:cNvPicPr>
            <a:picLocks noChangeAspect="1"/>
          </p:cNvPicPr>
          <p:nvPr/>
        </p:nvPicPr>
        <p:blipFill>
          <a:blip r:embed="rId2"/>
          <a:stretch>
            <a:fillRect/>
          </a:stretch>
        </p:blipFill>
        <p:spPr>
          <a:xfrm>
            <a:off x="3196206" y="813816"/>
            <a:ext cx="5746458" cy="5654096"/>
          </a:xfrm>
          <a:prstGeom prst="rect">
            <a:avLst/>
          </a:prstGeom>
        </p:spPr>
      </p:pic>
    </p:spTree>
    <p:extLst>
      <p:ext uri="{BB962C8B-B14F-4D97-AF65-F5344CB8AC3E}">
        <p14:creationId xmlns:p14="http://schemas.microsoft.com/office/powerpoint/2010/main" val="166065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7A316879-2EB6-4938-A733-8361E77F96E0}"/>
              </a:ext>
            </a:extLst>
          </p:cNvPr>
          <p:cNvPicPr>
            <a:picLocks noChangeAspect="1"/>
          </p:cNvPicPr>
          <p:nvPr/>
        </p:nvPicPr>
        <p:blipFill>
          <a:blip r:embed="rId2"/>
          <a:stretch>
            <a:fillRect/>
          </a:stretch>
        </p:blipFill>
        <p:spPr>
          <a:xfrm>
            <a:off x="3749879" y="165933"/>
            <a:ext cx="5066950" cy="6310367"/>
          </a:xfrm>
          <a:prstGeom prst="rect">
            <a:avLst/>
          </a:prstGeom>
        </p:spPr>
      </p:pic>
    </p:spTree>
    <p:extLst>
      <p:ext uri="{BB962C8B-B14F-4D97-AF65-F5344CB8AC3E}">
        <p14:creationId xmlns:p14="http://schemas.microsoft.com/office/powerpoint/2010/main" val="119496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7A477851-6C2A-4A54-BD95-EC3C71B88220}"/>
              </a:ext>
            </a:extLst>
          </p:cNvPr>
          <p:cNvPicPr>
            <a:picLocks noChangeAspect="1"/>
          </p:cNvPicPr>
          <p:nvPr/>
        </p:nvPicPr>
        <p:blipFill>
          <a:blip r:embed="rId2"/>
          <a:stretch>
            <a:fillRect/>
          </a:stretch>
        </p:blipFill>
        <p:spPr>
          <a:xfrm>
            <a:off x="3906116" y="0"/>
            <a:ext cx="5523110" cy="6858000"/>
          </a:xfrm>
          <a:prstGeom prst="rect">
            <a:avLst/>
          </a:prstGeom>
        </p:spPr>
      </p:pic>
    </p:spTree>
    <p:extLst>
      <p:ext uri="{BB962C8B-B14F-4D97-AF65-F5344CB8AC3E}">
        <p14:creationId xmlns:p14="http://schemas.microsoft.com/office/powerpoint/2010/main" val="343250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42D812E-A67E-406A-8557-7D41501BC48A}"/>
              </a:ext>
            </a:extLst>
          </p:cNvPr>
          <p:cNvSpPr/>
          <p:nvPr/>
        </p:nvSpPr>
        <p:spPr>
          <a:xfrm>
            <a:off x="1912690" y="2551837"/>
            <a:ext cx="8481270" cy="1754326"/>
          </a:xfrm>
          <a:prstGeom prst="rect">
            <a:avLst/>
          </a:prstGeom>
        </p:spPr>
        <p:txBody>
          <a:bodyPr wrap="square">
            <a:spAutoFit/>
          </a:bodyPr>
          <a:lstStyle/>
          <a:p>
            <a:r>
              <a:rPr lang="pl-PL" b="1" dirty="0"/>
              <a:t>Objawy</a:t>
            </a:r>
          </a:p>
          <a:p>
            <a:r>
              <a:rPr lang="pl-PL" dirty="0">
                <a:solidFill>
                  <a:srgbClr val="FFFF00"/>
                </a:solidFill>
              </a:rPr>
              <a:t>Pacjentka może szukać pomocy endokrynologa w związku z:</a:t>
            </a:r>
          </a:p>
          <a:p>
            <a:pPr>
              <a:buFont typeface="Arial" panose="020B0604020202020204" pitchFamily="34" charset="0"/>
              <a:buChar char="•"/>
            </a:pPr>
            <a:r>
              <a:rPr lang="pl-PL" dirty="0">
                <a:solidFill>
                  <a:srgbClr val="FFFF00"/>
                </a:solidFill>
              </a:rPr>
              <a:t>brakiem krwawień miesiączkowych</a:t>
            </a:r>
          </a:p>
          <a:p>
            <a:pPr>
              <a:buFont typeface="Arial" panose="020B0604020202020204" pitchFamily="34" charset="0"/>
              <a:buChar char="•"/>
            </a:pPr>
            <a:r>
              <a:rPr lang="pl-PL" dirty="0">
                <a:solidFill>
                  <a:srgbClr val="FFFF00"/>
                </a:solidFill>
              </a:rPr>
              <a:t>bolesnymi miesiączkami</a:t>
            </a:r>
          </a:p>
          <a:p>
            <a:pPr>
              <a:buFont typeface="Arial" panose="020B0604020202020204" pitchFamily="34" charset="0"/>
              <a:buChar char="•"/>
            </a:pPr>
            <a:r>
              <a:rPr lang="pl-PL" dirty="0">
                <a:solidFill>
                  <a:srgbClr val="FFFF00"/>
                </a:solidFill>
              </a:rPr>
              <a:t>problemami przy próbie współżycia płciowego</a:t>
            </a:r>
          </a:p>
          <a:p>
            <a:pPr>
              <a:buFont typeface="Arial" panose="020B0604020202020204" pitchFamily="34" charset="0"/>
              <a:buChar char="•"/>
            </a:pPr>
            <a:r>
              <a:rPr lang="pl-PL" dirty="0">
                <a:solidFill>
                  <a:srgbClr val="FFFF00"/>
                </a:solidFill>
              </a:rPr>
              <a:t>problemami z zajściem w ciążę.</a:t>
            </a:r>
          </a:p>
        </p:txBody>
      </p:sp>
    </p:spTree>
    <p:extLst>
      <p:ext uri="{BB962C8B-B14F-4D97-AF65-F5344CB8AC3E}">
        <p14:creationId xmlns:p14="http://schemas.microsoft.com/office/powerpoint/2010/main" val="227952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0EE7119-11B7-4924-B72D-0A7CA70EAB98}"/>
              </a:ext>
            </a:extLst>
          </p:cNvPr>
          <p:cNvSpPr/>
          <p:nvPr/>
        </p:nvSpPr>
        <p:spPr>
          <a:xfrm>
            <a:off x="1124125" y="2136339"/>
            <a:ext cx="8019875" cy="2031325"/>
          </a:xfrm>
          <a:prstGeom prst="rect">
            <a:avLst/>
          </a:prstGeom>
        </p:spPr>
        <p:txBody>
          <a:bodyPr wrap="square">
            <a:spAutoFit/>
          </a:bodyPr>
          <a:lstStyle/>
          <a:p>
            <a:r>
              <a:rPr lang="pl-PL" b="1" dirty="0"/>
              <a:t>Agenezja i dysgenezja gonad</a:t>
            </a:r>
          </a:p>
          <a:p>
            <a:r>
              <a:rPr lang="pl-PL" dirty="0"/>
              <a:t>Bardzo rzadki jest brak jajników, częściej występują gonady dysgenetyczne, czyli pasma łącznotkankowe pozbawione komórek rozrodczych, które nie pełnią ani funkcji prokreacyjnych, ani hormonalnych. Niekiedy spotyka się brak jednych przydatków, najczęściej w przypadku macicy jednorożnej – wada ta nie ma większego wpływu na status hormonalny, jeden jajnik jest w stanie zapewnić i posiadanie potomstwa, i prawidłowe stężenia hormonów.</a:t>
            </a:r>
          </a:p>
        </p:txBody>
      </p:sp>
    </p:spTree>
    <p:extLst>
      <p:ext uri="{BB962C8B-B14F-4D97-AF65-F5344CB8AC3E}">
        <p14:creationId xmlns:p14="http://schemas.microsoft.com/office/powerpoint/2010/main" val="190286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D92D6EA-AA73-4615-9DCD-9B526BC9CF4B}"/>
              </a:ext>
            </a:extLst>
          </p:cNvPr>
          <p:cNvSpPr/>
          <p:nvPr/>
        </p:nvSpPr>
        <p:spPr>
          <a:xfrm>
            <a:off x="984308" y="1179507"/>
            <a:ext cx="9225094" cy="3139321"/>
          </a:xfrm>
          <a:prstGeom prst="rect">
            <a:avLst/>
          </a:prstGeom>
        </p:spPr>
        <p:txBody>
          <a:bodyPr wrap="square">
            <a:spAutoFit/>
          </a:bodyPr>
          <a:lstStyle/>
          <a:p>
            <a:r>
              <a:rPr lang="pl-PL" b="1" dirty="0"/>
              <a:t>Brak macicy lub pochwy</a:t>
            </a:r>
          </a:p>
          <a:p>
            <a:r>
              <a:rPr lang="pl-PL" dirty="0"/>
              <a:t>Wady te są dość częste.</a:t>
            </a:r>
          </a:p>
          <a:p>
            <a:endParaRPr lang="pl-PL" dirty="0"/>
          </a:p>
          <a:p>
            <a:r>
              <a:rPr lang="pl-PL" b="1" dirty="0"/>
              <a:t>Najczęstsze przyczyny</a:t>
            </a:r>
          </a:p>
          <a:p>
            <a:r>
              <a:rPr lang="pl-PL" dirty="0"/>
              <a:t>Klasycznym przykładem niewykształcenia się macicy jest zespół </a:t>
            </a:r>
            <a:r>
              <a:rPr lang="pl-PL" dirty="0" err="1"/>
              <a:t>Küstnera</a:t>
            </a:r>
            <a:r>
              <a:rPr lang="pl-PL" dirty="0"/>
              <a:t>-</a:t>
            </a:r>
            <a:r>
              <a:rPr lang="pl-PL" dirty="0" err="1"/>
              <a:t>Rokytansky’ego</a:t>
            </a:r>
            <a:r>
              <a:rPr lang="pl-PL" dirty="0"/>
              <a:t>-Mayera, czyli niedorozwój struktur pochodnych przewodów Müllera. Z brakiem macicy spotykamy się też w zespole częściowej lub całkowitej niewrażliwości na androgeny, nazywanym powszechnie (choć niezbyt prawidłowo) zespołem feminizujących jąder. Są to osoby o kariotypie 46XY, wysokie, szczupłe, bez owłosienia płciowego, z częściowo wytworzoną pochwą, ale bez szyjki i trzonu macicy. Nie rozwijają fenotypu męskiego z powodu braku enzymu przekształcającego testosteron w znacznie silniejszy </a:t>
            </a:r>
            <a:r>
              <a:rPr lang="pl-PL" dirty="0" err="1"/>
              <a:t>dihydroksytestosteron</a:t>
            </a:r>
            <a:r>
              <a:rPr lang="pl-PL" dirty="0"/>
              <a:t>. Jądra często znajdują się w kanałach pachwinowych.</a:t>
            </a:r>
          </a:p>
        </p:txBody>
      </p:sp>
    </p:spTree>
    <p:extLst>
      <p:ext uri="{BB962C8B-B14F-4D97-AF65-F5344CB8AC3E}">
        <p14:creationId xmlns:p14="http://schemas.microsoft.com/office/powerpoint/2010/main" val="3115449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37</TotalTime>
  <Words>211</Words>
  <Application>Microsoft Office PowerPoint</Application>
  <PresentationFormat>Panoramiczny</PresentationFormat>
  <Paragraphs>43</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Tw Cen MT</vt:lpstr>
      <vt:lpstr>Tw Cen MT Condensed</vt:lpstr>
      <vt:lpstr>Wingdings 3</vt:lpstr>
      <vt:lpstr>Integralny</vt:lpstr>
      <vt:lpstr>Wady rozwojowe narządu rodnego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Wady rozwojowe narządu rodnego</dc:title>
  <dc:creator>user</dc:creator>
  <cp:lastModifiedBy>user</cp:lastModifiedBy>
  <cp:revision>4</cp:revision>
  <dcterms:created xsi:type="dcterms:W3CDTF">2018-07-16T08:13:08Z</dcterms:created>
  <dcterms:modified xsi:type="dcterms:W3CDTF">2018-07-16T08:50:44Z</dcterms:modified>
</cp:coreProperties>
</file>